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9"/>
  </p:notesMasterIdLst>
  <p:sldIdLst>
    <p:sldId id="256" r:id="rId2"/>
    <p:sldId id="257" r:id="rId3"/>
    <p:sldId id="258" r:id="rId4"/>
    <p:sldId id="262" r:id="rId5"/>
    <p:sldId id="268" r:id="rId6"/>
    <p:sldId id="275" r:id="rId7"/>
    <p:sldId id="274" r:id="rId8"/>
    <p:sldId id="261" r:id="rId9"/>
    <p:sldId id="259" r:id="rId10"/>
    <p:sldId id="260" r:id="rId11"/>
    <p:sldId id="283" r:id="rId12"/>
    <p:sldId id="290" r:id="rId13"/>
    <p:sldId id="284" r:id="rId14"/>
    <p:sldId id="289" r:id="rId15"/>
    <p:sldId id="285" r:id="rId16"/>
    <p:sldId id="286" r:id="rId17"/>
    <p:sldId id="287" r:id="rId18"/>
    <p:sldId id="288" r:id="rId19"/>
    <p:sldId id="263" r:id="rId20"/>
    <p:sldId id="264" r:id="rId21"/>
    <p:sldId id="272" r:id="rId22"/>
    <p:sldId id="273" r:id="rId23"/>
    <p:sldId id="265" r:id="rId24"/>
    <p:sldId id="266" r:id="rId25"/>
    <p:sldId id="267" r:id="rId26"/>
    <p:sldId id="269" r:id="rId27"/>
    <p:sldId id="271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28" autoAdjust="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454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947027-549C-49D1-9EC1-2AD67B70815D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226FAD-3E72-4A94-A43A-08EFAC0BBD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003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226FAD-3E72-4A94-A43A-08EFAC0BBD97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647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226FAD-3E72-4A94-A43A-08EFAC0BBD97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196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8C5FB80A-4601-40E2-B96A-DAF2A6AEB198}" type="datetimeFigureOut">
              <a:rPr lang="en-US" smtClean="0"/>
              <a:t>8/3/2015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5FD0D511-28C6-43F0-BE1E-1906CB37C2A5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youtube.com/watch?v=cYrFXgx0xi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ehs.uci.edu/em/zonemap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twitter.com/UCIrvinePD" TargetMode="External"/><Relationship Id="rId2" Type="http://schemas.openxmlformats.org/officeDocument/2006/relationships/hyperlink" Target="http://facebook.com/UCIrvineP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ixle.com/University-of-California-Irvine-Police-Department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p7mHV3el2g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facebook.com/UCIrvinePD" TargetMode="External"/><Relationship Id="rId2" Type="http://schemas.openxmlformats.org/officeDocument/2006/relationships/hyperlink" Target="http://sites.uci.edu/emergencymanagemen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nixle.com/University-of-California-Irvine-Police-Department" TargetMode="External"/><Relationship Id="rId4" Type="http://schemas.openxmlformats.org/officeDocument/2006/relationships/hyperlink" Target="http://twitter.com/UCIrvinePD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hyperlink" Target="http://www.oes.ca.gov/" TargetMode="External"/><Relationship Id="rId7" Type="http://schemas.openxmlformats.org/officeDocument/2006/relationships/hyperlink" Target="http://alertoc.org/" TargetMode="External"/><Relationship Id="rId2" Type="http://schemas.openxmlformats.org/officeDocument/2006/relationships/hyperlink" Target="http://www.redcross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eadyoc.org/" TargetMode="External"/><Relationship Id="rId5" Type="http://schemas.openxmlformats.org/officeDocument/2006/relationships/hyperlink" Target="http://ready.gov/" TargetMode="External"/><Relationship Id="rId4" Type="http://schemas.openxmlformats.org/officeDocument/2006/relationships/hyperlink" Target="http://www.citizencorps.gov/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awidney@uci.ed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92362" y="2362200"/>
            <a:ext cx="1981200" cy="190500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Anne Widney, Emergency Services Manager</a:t>
            </a:r>
          </a:p>
          <a:p>
            <a:endParaRPr lang="en-US" dirty="0"/>
          </a:p>
          <a:p>
            <a:r>
              <a:rPr lang="en-US" dirty="0" smtClean="0"/>
              <a:t>UC Irvine Police Department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Disaster preparedness at work and at home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800" y="4938705"/>
            <a:ext cx="1640325" cy="15479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1000"/>
            <a:ext cx="25336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22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200" dirty="0" smtClean="0"/>
              <a:t>Disaster Preparedness at UC Irvine</a:t>
            </a:r>
          </a:p>
          <a:p>
            <a:pPr lvl="1"/>
            <a:r>
              <a:rPr lang="en-US" sz="1900" dirty="0" smtClean="0"/>
              <a:t>Emergency Services Unit</a:t>
            </a:r>
          </a:p>
          <a:p>
            <a:pPr lvl="1"/>
            <a:r>
              <a:rPr lang="en-US" sz="1900" dirty="0" smtClean="0"/>
              <a:t>Top Hazards</a:t>
            </a:r>
          </a:p>
          <a:p>
            <a:pPr lvl="1"/>
            <a:r>
              <a:rPr lang="en-US" sz="1900" dirty="0" smtClean="0"/>
              <a:t>Planning Efforts</a:t>
            </a:r>
          </a:p>
          <a:p>
            <a:pPr lvl="1"/>
            <a:r>
              <a:rPr lang="en-US" sz="1900" dirty="0" smtClean="0"/>
              <a:t>EOC/DOC Operations </a:t>
            </a:r>
          </a:p>
          <a:p>
            <a:pPr lvl="1"/>
            <a:r>
              <a:rPr lang="en-US" sz="1900" dirty="0" smtClean="0"/>
              <a:t>Responsibilities of Students/Staff/Faculty</a:t>
            </a:r>
          </a:p>
          <a:p>
            <a:pPr lvl="1"/>
            <a:endParaRPr lang="en-US" sz="1900" dirty="0" smtClean="0"/>
          </a:p>
          <a:p>
            <a:r>
              <a:rPr lang="en-US" sz="2200" dirty="0" smtClean="0"/>
              <a:t>Personal Preparedness</a:t>
            </a:r>
          </a:p>
          <a:p>
            <a:pPr lvl="1"/>
            <a:r>
              <a:rPr lang="en-US" sz="1900" dirty="0"/>
              <a:t>Know Your Risks</a:t>
            </a:r>
          </a:p>
          <a:p>
            <a:pPr lvl="1"/>
            <a:r>
              <a:rPr lang="en-US" sz="1900" dirty="0"/>
              <a:t>Have A Kit</a:t>
            </a:r>
          </a:p>
          <a:p>
            <a:pPr lvl="1"/>
            <a:r>
              <a:rPr lang="en-US" sz="1900" dirty="0"/>
              <a:t>Make A Plan</a:t>
            </a:r>
          </a:p>
          <a:p>
            <a:pPr lvl="1"/>
            <a:r>
              <a:rPr lang="en-US" sz="1900" dirty="0"/>
              <a:t>Be Informed</a:t>
            </a:r>
          </a:p>
          <a:p>
            <a:pPr lvl="1"/>
            <a:r>
              <a:rPr lang="en-US" sz="1900" dirty="0"/>
              <a:t>Get Involved</a:t>
            </a:r>
          </a:p>
          <a:p>
            <a:pPr lvl="1"/>
            <a:r>
              <a:rPr lang="en-US" sz="1900" dirty="0"/>
              <a:t>Special Considerations </a:t>
            </a:r>
          </a:p>
          <a:p>
            <a:pPr marL="640080" lvl="2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09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 Full Time Employees</a:t>
            </a:r>
          </a:p>
          <a:p>
            <a:pPr lvl="1"/>
            <a:r>
              <a:rPr lang="en-US" dirty="0" smtClean="0"/>
              <a:t>Emergency Services Manager</a:t>
            </a:r>
          </a:p>
          <a:p>
            <a:pPr lvl="1"/>
            <a:r>
              <a:rPr lang="en-US" dirty="0" smtClean="0"/>
              <a:t>Business Continuity Planner</a:t>
            </a:r>
          </a:p>
          <a:p>
            <a:pPr lvl="1"/>
            <a:endParaRPr lang="en-US" dirty="0"/>
          </a:p>
          <a:p>
            <a:r>
              <a:rPr lang="en-US" dirty="0" smtClean="0"/>
              <a:t>Key Programs</a:t>
            </a:r>
          </a:p>
          <a:p>
            <a:pPr lvl="1"/>
            <a:r>
              <a:rPr lang="en-US" dirty="0" smtClean="0"/>
              <a:t>Crisis Management</a:t>
            </a:r>
          </a:p>
          <a:p>
            <a:pPr lvl="1"/>
            <a:r>
              <a:rPr lang="en-US" dirty="0" smtClean="0"/>
              <a:t>Emergency Planning and Program Management</a:t>
            </a:r>
          </a:p>
          <a:p>
            <a:pPr lvl="1"/>
            <a:r>
              <a:rPr lang="en-US" dirty="0" smtClean="0"/>
              <a:t>Business Continuity Planning</a:t>
            </a:r>
          </a:p>
          <a:p>
            <a:pPr lvl="1"/>
            <a:r>
              <a:rPr lang="en-US" dirty="0" smtClean="0"/>
              <a:t>Emergency Operations Center (EOC) and Department Operations Center (DOC) Coordination </a:t>
            </a:r>
          </a:p>
          <a:p>
            <a:pPr lvl="1"/>
            <a:r>
              <a:rPr lang="en-US" dirty="0" smtClean="0"/>
              <a:t>Zone Crew</a:t>
            </a:r>
          </a:p>
          <a:p>
            <a:pPr lvl="1"/>
            <a:r>
              <a:rPr lang="en-US" dirty="0" smtClean="0"/>
              <a:t>Campus Search and Rescue (CSAR)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Emergency Services Unit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3915">
            <a:off x="6474442" y="1957720"/>
            <a:ext cx="2152709" cy="1614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1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en-US" sz="2400" b="1" dirty="0" smtClean="0"/>
              <a:t>Top 5 Hazards</a:t>
            </a:r>
          </a:p>
          <a:p>
            <a:pPr marL="45720" indent="0">
              <a:buNone/>
            </a:pPr>
            <a:endParaRPr lang="en-US" sz="2400" dirty="0" smtClean="0"/>
          </a:p>
          <a:p>
            <a:r>
              <a:rPr lang="en-US" sz="2400" dirty="0" smtClean="0"/>
              <a:t>Catastrophic Earthquake</a:t>
            </a:r>
          </a:p>
          <a:p>
            <a:r>
              <a:rPr lang="en-US" sz="2400" dirty="0" smtClean="0"/>
              <a:t>Lab or Building Fire</a:t>
            </a:r>
          </a:p>
          <a:p>
            <a:r>
              <a:rPr lang="en-US" sz="2400" dirty="0" smtClean="0"/>
              <a:t>Civil Disturbance/Protest</a:t>
            </a:r>
          </a:p>
          <a:p>
            <a:r>
              <a:rPr lang="en-US" sz="2400" dirty="0" smtClean="0"/>
              <a:t>Public Health Outbreak/Pandemic </a:t>
            </a:r>
          </a:p>
          <a:p>
            <a:r>
              <a:rPr lang="en-US" sz="2400" dirty="0" smtClean="0"/>
              <a:t>Active Shooter/Workplace Violence</a:t>
            </a:r>
          </a:p>
          <a:p>
            <a:endParaRPr lang="en-US" dirty="0" smtClean="0"/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r>
              <a:rPr lang="en-US" dirty="0">
                <a:latin typeface="Lucida Sans" pitchFamily="34" charset="0"/>
              </a:rPr>
              <a:t>And… </a:t>
            </a:r>
            <a:r>
              <a:rPr lang="en-US" dirty="0" smtClean="0">
                <a:latin typeface="Lucida Sans" pitchFamily="34" charset="0"/>
              </a:rPr>
              <a:t>chemical/radiological/biological/nuclear </a:t>
            </a:r>
            <a:r>
              <a:rPr lang="en-US" dirty="0">
                <a:latin typeface="Lucida Sans" pitchFamily="34" charset="0"/>
              </a:rPr>
              <a:t>incident, technology/utilities failures, wildfires, floods… 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keeps us up at night….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887" y="1676400"/>
            <a:ext cx="2628900" cy="339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77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Emergency Operations Plan (EOP)</a:t>
            </a:r>
          </a:p>
          <a:p>
            <a:r>
              <a:rPr lang="en-US" dirty="0" smtClean="0"/>
              <a:t>Guide to Emergency Communications Across Campus</a:t>
            </a:r>
          </a:p>
          <a:p>
            <a:endParaRPr lang="en-US" dirty="0"/>
          </a:p>
          <a:p>
            <a:r>
              <a:rPr lang="en-US" dirty="0" smtClean="0"/>
              <a:t>Chancellor’s Executive Policy Group (CEPG)</a:t>
            </a:r>
          </a:p>
          <a:p>
            <a:r>
              <a:rPr lang="en-US" dirty="0" smtClean="0"/>
              <a:t>Emergency Operations Center (EOC)</a:t>
            </a:r>
          </a:p>
          <a:p>
            <a:r>
              <a:rPr lang="en-US" dirty="0" smtClean="0"/>
              <a:t>Department Operations Centers (DOCs)</a:t>
            </a:r>
          </a:p>
          <a:p>
            <a:pPr lvl="1"/>
            <a:r>
              <a:rPr lang="en-US" dirty="0" smtClean="0"/>
              <a:t>EH&amp;S</a:t>
            </a:r>
          </a:p>
          <a:p>
            <a:pPr lvl="1"/>
            <a:r>
              <a:rPr lang="en-US" dirty="0" smtClean="0"/>
              <a:t>FM</a:t>
            </a:r>
          </a:p>
          <a:p>
            <a:pPr lvl="1"/>
            <a:r>
              <a:rPr lang="en-US" dirty="0" smtClean="0"/>
              <a:t>OIT</a:t>
            </a:r>
          </a:p>
          <a:p>
            <a:pPr lvl="1"/>
            <a:r>
              <a:rPr lang="en-US" dirty="0" smtClean="0"/>
              <a:t>PD</a:t>
            </a:r>
          </a:p>
          <a:p>
            <a:pPr lvl="1"/>
            <a:r>
              <a:rPr lang="en-US" dirty="0" smtClean="0"/>
              <a:t>Student Affairs</a:t>
            </a:r>
          </a:p>
          <a:p>
            <a:pPr lvl="1"/>
            <a:r>
              <a:rPr lang="en-US" dirty="0" smtClean="0"/>
              <a:t>Student Housing</a:t>
            </a:r>
          </a:p>
          <a:p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efforts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286" y="4572000"/>
            <a:ext cx="2628572" cy="17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49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All-Hazards </a:t>
            </a:r>
            <a:br>
              <a:rPr lang="en-US" dirty="0" smtClean="0"/>
            </a:br>
            <a:r>
              <a:rPr lang="en-US" dirty="0" smtClean="0"/>
              <a:t>emergency management</a:t>
            </a:r>
            <a:endParaRPr lang="en-US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822115"/>
            <a:ext cx="4800600" cy="4565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781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The Great California ShakeOut</a:t>
            </a:r>
            <a:endParaRPr lang="en-US" dirty="0" smtClean="0"/>
          </a:p>
          <a:p>
            <a:pPr lvl="1"/>
            <a:r>
              <a:rPr lang="en-US" dirty="0" smtClean="0"/>
              <a:t>Every October – practice Drop, Cover, &amp; Hold On</a:t>
            </a:r>
          </a:p>
          <a:p>
            <a:pPr lvl="1"/>
            <a:r>
              <a:rPr lang="en-US" dirty="0" smtClean="0"/>
              <a:t>Building/School-wide Evacuation Drills</a:t>
            </a:r>
          </a:p>
          <a:p>
            <a:pPr lvl="1"/>
            <a:r>
              <a:rPr lang="en-US" dirty="0" smtClean="0"/>
              <a:t>2015 – October 15</a:t>
            </a:r>
            <a:r>
              <a:rPr lang="en-US" baseline="30000" dirty="0" smtClean="0"/>
              <a:t>th</a:t>
            </a:r>
            <a:r>
              <a:rPr lang="en-US" dirty="0" smtClean="0"/>
              <a:t> at 10:15 AM</a:t>
            </a:r>
          </a:p>
          <a:p>
            <a:endParaRPr lang="en-US" dirty="0" smtClean="0"/>
          </a:p>
          <a:p>
            <a:r>
              <a:rPr lang="en-US" dirty="0" smtClean="0"/>
              <a:t>EOC &amp; DOC Exercises</a:t>
            </a:r>
          </a:p>
          <a:p>
            <a:r>
              <a:rPr lang="en-US" dirty="0" smtClean="0"/>
              <a:t>BSL3 Lab</a:t>
            </a:r>
          </a:p>
          <a:p>
            <a:r>
              <a:rPr lang="en-US" dirty="0" smtClean="0"/>
              <a:t>Reactor</a:t>
            </a:r>
          </a:p>
          <a:p>
            <a:r>
              <a:rPr lang="en-US" dirty="0" smtClean="0"/>
              <a:t>Police Department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Campus exercises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5105400"/>
            <a:ext cx="3647619" cy="12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61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Sign up for zotALERT</a:t>
            </a:r>
          </a:p>
          <a:p>
            <a:r>
              <a:rPr lang="en-US" dirty="0" smtClean="0"/>
              <a:t>Know Your Zone Crew &amp; Assembly Area</a:t>
            </a:r>
          </a:p>
          <a:p>
            <a:r>
              <a:rPr lang="en-US" dirty="0" smtClean="0"/>
              <a:t>Emergency Procedures Flip Charts</a:t>
            </a:r>
          </a:p>
          <a:p>
            <a:pPr lvl="1"/>
            <a:r>
              <a:rPr lang="en-US" dirty="0" smtClean="0"/>
              <a:t>What To Do In The Event Of….</a:t>
            </a:r>
          </a:p>
          <a:p>
            <a:pPr lvl="2"/>
            <a:r>
              <a:rPr lang="en-US" dirty="0" smtClean="0"/>
              <a:t>Earthquake</a:t>
            </a:r>
          </a:p>
          <a:p>
            <a:pPr lvl="2"/>
            <a:r>
              <a:rPr lang="en-US" dirty="0" smtClean="0"/>
              <a:t>Fire</a:t>
            </a:r>
          </a:p>
          <a:p>
            <a:pPr lvl="2"/>
            <a:r>
              <a:rPr lang="en-US" dirty="0" smtClean="0"/>
              <a:t>Utility Failure</a:t>
            </a:r>
          </a:p>
          <a:p>
            <a:pPr lvl="2"/>
            <a:r>
              <a:rPr lang="en-US" dirty="0" smtClean="0"/>
              <a:t>Active Shooter</a:t>
            </a:r>
          </a:p>
          <a:p>
            <a:pPr lvl="2"/>
            <a:r>
              <a:rPr lang="en-US" dirty="0" smtClean="0"/>
              <a:t>HazMat Incident</a:t>
            </a:r>
          </a:p>
          <a:p>
            <a:pPr lvl="2"/>
            <a:r>
              <a:rPr lang="en-US" dirty="0" smtClean="0"/>
              <a:t>And more! </a:t>
            </a:r>
          </a:p>
          <a:p>
            <a:r>
              <a:rPr lang="en-US" dirty="0" smtClean="0"/>
              <a:t>Emergency Supplies</a:t>
            </a:r>
          </a:p>
          <a:p>
            <a:r>
              <a:rPr lang="en-US" dirty="0" smtClean="0"/>
              <a:t>UC Ready Business Continuity Plan </a:t>
            </a:r>
          </a:p>
          <a:p>
            <a:r>
              <a:rPr lang="en-US" dirty="0" smtClean="0"/>
              <a:t>Emergency Action Plan (EAP)</a:t>
            </a:r>
          </a:p>
          <a:p>
            <a:r>
              <a:rPr lang="en-US" dirty="0" smtClean="0"/>
              <a:t>UCIPD Site Security Assessment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Roles &amp; responsibilities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905000"/>
            <a:ext cx="2381250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68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13 Zones on Campus</a:t>
            </a:r>
          </a:p>
          <a:p>
            <a:r>
              <a:rPr lang="en-US" dirty="0" smtClean="0"/>
              <a:t>Zone Crew Structure</a:t>
            </a:r>
          </a:p>
          <a:p>
            <a:r>
              <a:rPr lang="en-US" dirty="0" smtClean="0"/>
              <a:t>Campus Evacuation Zones/Assembly Areas</a:t>
            </a:r>
          </a:p>
          <a:p>
            <a:pPr lvl="1"/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www.ehs.uci.edu/em/zonemap.html</a:t>
            </a:r>
            <a:r>
              <a:rPr lang="en-US" dirty="0" smtClean="0"/>
              <a:t>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Zone Crew &amp; Assembly Areas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94" y="3939506"/>
            <a:ext cx="6873922" cy="262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76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937982"/>
            <a:ext cx="3305175" cy="440690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Emergency procedures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1905000"/>
            <a:ext cx="3333750" cy="44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6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zotALERT text messages</a:t>
            </a:r>
          </a:p>
          <a:p>
            <a:r>
              <a:rPr lang="en-US" dirty="0" smtClean="0"/>
              <a:t>ZotMail email messages</a:t>
            </a:r>
          </a:p>
          <a:p>
            <a:r>
              <a:rPr lang="en-US" dirty="0" smtClean="0"/>
              <a:t>Desktop notifications/Smart classrooms </a:t>
            </a:r>
          </a:p>
          <a:p>
            <a:r>
              <a:rPr lang="en-US" dirty="0" smtClean="0"/>
              <a:t>UCI Emergency Hotline: 866-IRV-NEWS</a:t>
            </a:r>
          </a:p>
          <a:p>
            <a:r>
              <a:rPr lang="en-US" dirty="0" smtClean="0"/>
              <a:t>Zot Radio WQTB 1690 AM</a:t>
            </a:r>
          </a:p>
          <a:p>
            <a:r>
              <a:rPr lang="en-US" dirty="0" smtClean="0"/>
              <a:t>KUCI 88.9 AM</a:t>
            </a:r>
          </a:p>
          <a:p>
            <a:r>
              <a:rPr lang="en-US" dirty="0" smtClean="0"/>
              <a:t>Social Media</a:t>
            </a:r>
          </a:p>
          <a:p>
            <a:pPr lvl="1"/>
            <a:r>
              <a:rPr lang="en-US" dirty="0"/>
              <a:t>Facebook </a:t>
            </a:r>
            <a:r>
              <a:rPr lang="en-US" u="sng" dirty="0">
                <a:hlinkClick r:id="rId2"/>
              </a:rPr>
              <a:t>http://facebook.com/UCIrvinePD</a:t>
            </a:r>
            <a:r>
              <a:rPr lang="en-US" dirty="0"/>
              <a:t>  </a:t>
            </a:r>
          </a:p>
          <a:p>
            <a:pPr lvl="1"/>
            <a:r>
              <a:rPr lang="en-US" dirty="0"/>
              <a:t>Twitter </a:t>
            </a:r>
            <a:r>
              <a:rPr lang="en-US" u="sng" dirty="0">
                <a:hlinkClick r:id="rId3"/>
              </a:rPr>
              <a:t>http://twitter.com/UCIrvinePD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Nixle </a:t>
            </a:r>
            <a:r>
              <a:rPr lang="en-US" u="sng" dirty="0">
                <a:hlinkClick r:id="rId4"/>
              </a:rPr>
              <a:t>http://nixle.com/University-of-California-Irvine-Police-Department</a:t>
            </a:r>
            <a:r>
              <a:rPr lang="en-US" dirty="0"/>
              <a:t> </a:t>
            </a:r>
          </a:p>
          <a:p>
            <a:r>
              <a:rPr lang="en-US" dirty="0" smtClean="0"/>
              <a:t>Zone Crew</a:t>
            </a:r>
          </a:p>
          <a:p>
            <a:r>
              <a:rPr lang="en-US" dirty="0" smtClean="0"/>
              <a:t>Other Campus Staff/Faculty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Emergency notification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79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 smtClean="0"/>
              <a:t>Follow the guidance provided by Zone Crew</a:t>
            </a:r>
          </a:p>
          <a:p>
            <a:endParaRPr lang="en-US" dirty="0" smtClean="0"/>
          </a:p>
          <a:p>
            <a:r>
              <a:rPr lang="en-US" dirty="0" smtClean="0"/>
              <a:t>Red Vests – Zone Captains</a:t>
            </a:r>
          </a:p>
          <a:p>
            <a:r>
              <a:rPr lang="en-US" dirty="0" smtClean="0"/>
              <a:t>Yellow Vests – Building Coordinators</a:t>
            </a:r>
          </a:p>
          <a:p>
            <a:r>
              <a:rPr lang="en-US" dirty="0" smtClean="0"/>
              <a:t>Green Vests – Floor Wardens</a:t>
            </a:r>
          </a:p>
          <a:p>
            <a:endParaRPr lang="en-US" dirty="0"/>
          </a:p>
          <a:p>
            <a:r>
              <a:rPr lang="en-US" dirty="0" smtClean="0"/>
              <a:t>Assist with Evacuation, Secure-In-Place, Shelter-In-Place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Zone crew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5410200"/>
            <a:ext cx="3170261" cy="121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46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Evacuate when:	</a:t>
            </a:r>
          </a:p>
          <a:p>
            <a:pPr lvl="1"/>
            <a:r>
              <a:rPr lang="en-US" dirty="0" smtClean="0"/>
              <a:t>A fire and/or life safety emergency occurs,</a:t>
            </a:r>
          </a:p>
          <a:p>
            <a:pPr lvl="1"/>
            <a:r>
              <a:rPr lang="en-US" dirty="0" smtClean="0"/>
              <a:t>The fire alarm activates,</a:t>
            </a:r>
          </a:p>
          <a:p>
            <a:pPr lvl="1"/>
            <a:r>
              <a:rPr lang="en-US" dirty="0" smtClean="0"/>
              <a:t>Notified to do so by emergency response personnel or Zone Crew</a:t>
            </a:r>
          </a:p>
          <a:p>
            <a:r>
              <a:rPr lang="en-US" dirty="0" smtClean="0"/>
              <a:t>Be aware of all exits from your area and building</a:t>
            </a:r>
          </a:p>
          <a:p>
            <a:r>
              <a:rPr lang="en-US" dirty="0" smtClean="0"/>
              <a:t>When the fire alarm activates or you are told to leave, keep calm, walk quickly to the nearest marked exit and ask others to do the same. DO NOT RUN</a:t>
            </a:r>
          </a:p>
          <a:p>
            <a:r>
              <a:rPr lang="en-US" dirty="0" smtClean="0"/>
              <a:t>DO NOT USE ELEVATORS</a:t>
            </a:r>
          </a:p>
          <a:p>
            <a:r>
              <a:rPr lang="en-US" dirty="0" smtClean="0"/>
              <a:t>Assist persons with disabilities, access, or functional needs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evacuation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5257800"/>
            <a:ext cx="140970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03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Bring class roster with you</a:t>
            </a:r>
          </a:p>
          <a:p>
            <a:r>
              <a:rPr lang="en-US" dirty="0" smtClean="0"/>
              <a:t>Once </a:t>
            </a:r>
            <a:r>
              <a:rPr lang="en-US" dirty="0"/>
              <a:t>outside, move to your designated assembly </a:t>
            </a:r>
            <a:r>
              <a:rPr lang="en-US" dirty="0" smtClean="0"/>
              <a:t>area</a:t>
            </a:r>
          </a:p>
          <a:p>
            <a:pPr lvl="1"/>
            <a:r>
              <a:rPr lang="en-US" dirty="0" smtClean="0"/>
              <a:t>Keep the class together</a:t>
            </a:r>
          </a:p>
          <a:p>
            <a:r>
              <a:rPr lang="en-US" dirty="0"/>
              <a:t>Notify emergency personnel if you suspect someone may be trapped in the </a:t>
            </a:r>
            <a:r>
              <a:rPr lang="en-US" dirty="0" smtClean="0"/>
              <a:t>building</a:t>
            </a:r>
          </a:p>
          <a:p>
            <a:r>
              <a:rPr lang="en-US" dirty="0" smtClean="0"/>
              <a:t>Stay clear of first responders </a:t>
            </a:r>
            <a:endParaRPr lang="en-US" dirty="0"/>
          </a:p>
          <a:p>
            <a:r>
              <a:rPr lang="en-US" dirty="0"/>
              <a:t>DO NOT return until an all clear message is given and you are directed to do </a:t>
            </a:r>
            <a:r>
              <a:rPr lang="en-US" dirty="0" smtClean="0"/>
              <a:t>so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evacuation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67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are inside:</a:t>
            </a:r>
          </a:p>
          <a:p>
            <a:pPr lvl="1"/>
            <a:r>
              <a:rPr lang="en-US" dirty="0" smtClean="0"/>
              <a:t>Drop, Cover, Hold On under a desk, table, or along an interior wall</a:t>
            </a:r>
          </a:p>
          <a:p>
            <a:pPr lvl="1"/>
            <a:r>
              <a:rPr lang="en-US" dirty="0" smtClean="0"/>
              <a:t>Protect your head, neck, and face</a:t>
            </a:r>
          </a:p>
          <a:p>
            <a:pPr lvl="1"/>
            <a:r>
              <a:rPr lang="en-US" dirty="0" smtClean="0"/>
              <a:t>Stay under cover until shaking stops</a:t>
            </a:r>
          </a:p>
          <a:p>
            <a:pPr lvl="1"/>
            <a:r>
              <a:rPr lang="en-US" dirty="0" smtClean="0"/>
              <a:t>DON’T RUN OUTSIDE</a:t>
            </a:r>
          </a:p>
          <a:p>
            <a:pPr lvl="1"/>
            <a:r>
              <a:rPr lang="en-US" dirty="0" smtClean="0"/>
              <a:t>Evacuate, only if you feel it is unsafe to stay                                 inside</a:t>
            </a:r>
          </a:p>
          <a:p>
            <a:pPr lvl="1"/>
            <a:endParaRPr lang="en-US" dirty="0"/>
          </a:p>
          <a:p>
            <a:r>
              <a:rPr lang="en-US" dirty="0" smtClean="0"/>
              <a:t>If you are outside: </a:t>
            </a:r>
          </a:p>
          <a:p>
            <a:pPr lvl="1"/>
            <a:r>
              <a:rPr lang="en-US" dirty="0" smtClean="0"/>
              <a:t>Move to an open area away from tall buildings, trees, power lines, or other falling hazards</a:t>
            </a:r>
          </a:p>
          <a:p>
            <a:pPr lvl="1"/>
            <a:r>
              <a:rPr lang="en-US" dirty="0" smtClean="0"/>
              <a:t>If you are in the car, pull to the side of the road and wait for the shaking to stop – don’t stop underneath a bridge or overpass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EARTHQUAKE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341">
            <a:off x="6096000" y="2640380"/>
            <a:ext cx="2543175" cy="1904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8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When Secure-In-Place zotALERT is issued:</a:t>
            </a:r>
          </a:p>
          <a:p>
            <a:pPr lvl="1"/>
            <a:r>
              <a:rPr lang="en-US" dirty="0" smtClean="0"/>
              <a:t>Follow instructions from First Responders and/or Zone Crew</a:t>
            </a:r>
          </a:p>
          <a:p>
            <a:pPr lvl="1"/>
            <a:r>
              <a:rPr lang="en-US" dirty="0" smtClean="0"/>
              <a:t>Lock doors, close windows &amp; blinds</a:t>
            </a:r>
          </a:p>
          <a:p>
            <a:pPr lvl="1"/>
            <a:r>
              <a:rPr lang="en-US" dirty="0" smtClean="0"/>
              <a:t>Turn off the lights and computer/printer equipment</a:t>
            </a:r>
          </a:p>
          <a:p>
            <a:pPr lvl="1"/>
            <a:r>
              <a:rPr lang="en-US" dirty="0" smtClean="0"/>
              <a:t>Silence your cell phones, remain calm and quiet</a:t>
            </a:r>
          </a:p>
          <a:p>
            <a:pPr lvl="1"/>
            <a:r>
              <a:rPr lang="en-US" dirty="0" smtClean="0"/>
              <a:t>Barricade doors if in immediate area of police activity</a:t>
            </a:r>
          </a:p>
          <a:p>
            <a:pPr lvl="1"/>
            <a:r>
              <a:rPr lang="en-US" dirty="0" smtClean="0"/>
              <a:t>STAY PUT!!! Until the ALL CLEAR is given</a:t>
            </a:r>
          </a:p>
          <a:p>
            <a:pPr lvl="1"/>
            <a:endParaRPr lang="en-US" dirty="0"/>
          </a:p>
          <a:p>
            <a:r>
              <a:rPr lang="en-US" dirty="0" smtClean="0"/>
              <a:t>Active Shooter</a:t>
            </a:r>
          </a:p>
          <a:p>
            <a:pPr lvl="1"/>
            <a:r>
              <a:rPr lang="en-US" b="1" dirty="0"/>
              <a:t>Call 911, </a:t>
            </a:r>
            <a:r>
              <a:rPr lang="en-US" dirty="0"/>
              <a:t>if safe to do </a:t>
            </a:r>
            <a:r>
              <a:rPr lang="en-US" dirty="0" smtClean="0"/>
              <a:t>so</a:t>
            </a:r>
            <a:endParaRPr lang="en-US" dirty="0"/>
          </a:p>
          <a:p>
            <a:pPr lvl="1"/>
            <a:r>
              <a:rPr lang="en-US" b="1" dirty="0"/>
              <a:t>Run</a:t>
            </a:r>
            <a:r>
              <a:rPr lang="en-US" dirty="0"/>
              <a:t> – if you can get out, escape the </a:t>
            </a:r>
            <a:r>
              <a:rPr lang="en-US" dirty="0" smtClean="0"/>
              <a:t>area</a:t>
            </a:r>
            <a:endParaRPr lang="en-US" dirty="0"/>
          </a:p>
          <a:p>
            <a:pPr lvl="1"/>
            <a:r>
              <a:rPr lang="en-US" b="1" dirty="0"/>
              <a:t>Hide</a:t>
            </a:r>
            <a:r>
              <a:rPr lang="en-US" dirty="0"/>
              <a:t> – secure in place, lock/barricade doors, turn off lights, silence phones, and be </a:t>
            </a:r>
            <a:r>
              <a:rPr lang="en-US" dirty="0" smtClean="0"/>
              <a:t>quiet</a:t>
            </a:r>
            <a:endParaRPr lang="en-US" dirty="0"/>
          </a:p>
          <a:p>
            <a:pPr lvl="1"/>
            <a:r>
              <a:rPr lang="en-US" b="1" dirty="0"/>
              <a:t>Fight</a:t>
            </a:r>
            <a:r>
              <a:rPr lang="en-US" dirty="0"/>
              <a:t> – as a last resort, attack </a:t>
            </a:r>
            <a:r>
              <a:rPr lang="en-US" dirty="0" smtClean="0"/>
              <a:t>aggressively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SECURE-IN-PLACE – POLICE ACTIVITY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6323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4488" lvl="2" indent="0">
              <a:buNone/>
            </a:pPr>
            <a:r>
              <a:rPr lang="en-US" sz="1800" dirty="0" smtClean="0"/>
              <a:t>What If I’m?</a:t>
            </a:r>
            <a:endParaRPr lang="en-US" sz="1800" dirty="0"/>
          </a:p>
          <a:p>
            <a:pPr marL="514350" lvl="1" indent="-342900"/>
            <a:r>
              <a:rPr lang="en-US" sz="2000" b="1" dirty="0">
                <a:solidFill>
                  <a:srgbClr val="00B050"/>
                </a:solidFill>
              </a:rPr>
              <a:t>OUTSIDE</a:t>
            </a:r>
          </a:p>
          <a:p>
            <a:pPr marL="687388" lvl="2" indent="-342900"/>
            <a:r>
              <a:rPr lang="en-US" sz="1800" dirty="0"/>
              <a:t>Seek shelter inside a building. If locked,  move to next building.</a:t>
            </a:r>
          </a:p>
          <a:p>
            <a:pPr marL="687388" lvl="2" indent="-342900"/>
            <a:r>
              <a:rPr lang="en-US" sz="1800" dirty="0"/>
              <a:t>Continue until you find shelter or you are off campus</a:t>
            </a:r>
          </a:p>
          <a:p>
            <a:pPr marL="687388" lvl="2" indent="-342900"/>
            <a:r>
              <a:rPr lang="en-US" sz="1800" dirty="0"/>
              <a:t>If off campus, stay off campus until all clear                                               message is received</a:t>
            </a:r>
          </a:p>
          <a:p>
            <a:pPr marL="344488" lvl="2" indent="0">
              <a:buNone/>
            </a:pPr>
            <a:endParaRPr lang="en-US" sz="1800" dirty="0"/>
          </a:p>
          <a:p>
            <a:pPr marL="514350" lvl="1" indent="-342900"/>
            <a:r>
              <a:rPr lang="en-US" sz="2000" b="1" dirty="0">
                <a:solidFill>
                  <a:srgbClr val="00B050"/>
                </a:solidFill>
              </a:rPr>
              <a:t>CLASSROOM/LECTURE HALL</a:t>
            </a:r>
          </a:p>
          <a:p>
            <a:pPr marL="687388" lvl="2" indent="-342900"/>
            <a:r>
              <a:rPr lang="en-US" sz="1800" dirty="0" smtClean="0"/>
              <a:t>Notify classroom </a:t>
            </a:r>
          </a:p>
          <a:p>
            <a:pPr marL="687388" lvl="2" indent="-342900"/>
            <a:r>
              <a:rPr lang="en-US" sz="1800" dirty="0" smtClean="0"/>
              <a:t>Lock or barricade doors</a:t>
            </a:r>
          </a:p>
          <a:p>
            <a:pPr marL="687388" lvl="2" indent="-342900"/>
            <a:r>
              <a:rPr lang="en-US" sz="1800" dirty="0" smtClean="0"/>
              <a:t>If you hear fire alarm, don’t leave unless you                                                        see fire or smell smoke</a:t>
            </a:r>
            <a:br>
              <a:rPr lang="en-US" sz="1800" dirty="0" smtClean="0"/>
            </a:br>
            <a:endParaRPr lang="en-US" sz="1800" dirty="0" smtClean="0"/>
          </a:p>
          <a:p>
            <a:pPr lvl="2" indent="0">
              <a:buNone/>
            </a:pPr>
            <a:r>
              <a:rPr lang="en-US" sz="1800" dirty="0" smtClean="0"/>
              <a:t>DO </a:t>
            </a:r>
            <a:r>
              <a:rPr lang="en-US" sz="1800" dirty="0"/>
              <a:t>NOT LEAVE </a:t>
            </a:r>
            <a:r>
              <a:rPr lang="en-US" sz="1800" dirty="0" smtClean="0"/>
              <a:t>UNTIL AN ALL-CLEAR </a:t>
            </a:r>
            <a:r>
              <a:rPr lang="en-US" sz="1800" dirty="0"/>
              <a:t>MESSAGE IS RECEIVED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Secure-in-place – police activity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9255">
            <a:off x="6384865" y="3376086"/>
            <a:ext cx="2337978" cy="174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3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SHELTER-IN-PLACE - HAZMAT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4191000"/>
            <a:ext cx="1981200" cy="2314575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80999" y="1828801"/>
            <a:ext cx="8407893" cy="4297678"/>
          </a:xfrm>
        </p:spPr>
        <p:txBody>
          <a:bodyPr/>
          <a:lstStyle/>
          <a:p>
            <a:r>
              <a:rPr lang="en-US" dirty="0" smtClean="0"/>
              <a:t>When Shelter-In-Place zotALERT is issued:</a:t>
            </a:r>
          </a:p>
          <a:p>
            <a:pPr lvl="1"/>
            <a:r>
              <a:rPr lang="en-US" dirty="0" smtClean="0"/>
              <a:t>Follow instructions from First Responders and/or Zone Crew</a:t>
            </a:r>
          </a:p>
          <a:p>
            <a:pPr lvl="1"/>
            <a:r>
              <a:rPr lang="en-US" dirty="0" smtClean="0"/>
              <a:t>Close </a:t>
            </a:r>
            <a:r>
              <a:rPr lang="en-US" dirty="0"/>
              <a:t>doors and windows - seal with wet towels </a:t>
            </a:r>
          </a:p>
          <a:p>
            <a:pPr lvl="1"/>
            <a:r>
              <a:rPr lang="en-US" dirty="0"/>
              <a:t>Shut off HVAC </a:t>
            </a:r>
            <a:r>
              <a:rPr lang="en-US" dirty="0" smtClean="0"/>
              <a:t>equipment if instructed to do so</a:t>
            </a:r>
            <a:endParaRPr lang="en-US" dirty="0"/>
          </a:p>
          <a:p>
            <a:pPr lvl="1"/>
            <a:r>
              <a:rPr lang="en-US" dirty="0"/>
              <a:t>Close or seal air vents (if possible)</a:t>
            </a:r>
          </a:p>
          <a:p>
            <a:pPr lvl="1"/>
            <a:r>
              <a:rPr lang="en-US" dirty="0"/>
              <a:t>Close window shades, blinds, curtains</a:t>
            </a:r>
          </a:p>
          <a:p>
            <a:pPr lvl="1"/>
            <a:r>
              <a:rPr lang="en-US" dirty="0"/>
              <a:t>Move </a:t>
            </a:r>
            <a:r>
              <a:rPr lang="en-US" dirty="0" smtClean="0"/>
              <a:t>to </a:t>
            </a:r>
            <a:r>
              <a:rPr lang="en-US" dirty="0"/>
              <a:t>a “Safe Interior Area</a:t>
            </a:r>
            <a:r>
              <a:rPr lang="en-US" dirty="0" smtClean="0"/>
              <a:t>” </a:t>
            </a:r>
          </a:p>
          <a:p>
            <a:pPr lvl="2"/>
            <a:r>
              <a:rPr lang="en-US" dirty="0" smtClean="0"/>
              <a:t>Away from doors and windows</a:t>
            </a:r>
          </a:p>
          <a:p>
            <a:pPr lvl="2"/>
            <a:r>
              <a:rPr lang="en-US" dirty="0" smtClean="0"/>
              <a:t>Think about conference rooms, break areas, restrooms</a:t>
            </a:r>
            <a:endParaRPr lang="en-US" dirty="0"/>
          </a:p>
          <a:p>
            <a:pPr lvl="1"/>
            <a:r>
              <a:rPr lang="en-US" dirty="0"/>
              <a:t>Shut down experiments/operations</a:t>
            </a:r>
          </a:p>
          <a:p>
            <a:pPr lvl="1"/>
            <a:r>
              <a:rPr lang="en-US" dirty="0" smtClean="0"/>
              <a:t>STAY </a:t>
            </a:r>
            <a:r>
              <a:rPr lang="en-US" dirty="0"/>
              <a:t>PUT</a:t>
            </a:r>
            <a:r>
              <a:rPr lang="en-US" dirty="0" smtClean="0"/>
              <a:t>!!! Until an all-clear message is given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67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 algn="ctr">
              <a:buNone/>
            </a:pPr>
            <a:endParaRPr lang="en-US" dirty="0" smtClean="0"/>
          </a:p>
          <a:p>
            <a:pPr marL="45720" indent="0" algn="ctr">
              <a:buNone/>
            </a:pPr>
            <a:endParaRPr lang="en-US" dirty="0"/>
          </a:p>
          <a:p>
            <a:pPr marL="45720" indent="0" algn="ctr">
              <a:buNone/>
            </a:pPr>
            <a:r>
              <a:rPr lang="en-US" sz="2400" dirty="0" smtClean="0"/>
              <a:t>Could You and Your Family </a:t>
            </a:r>
          </a:p>
          <a:p>
            <a:pPr marL="45720" indent="0" algn="ctr">
              <a:buNone/>
            </a:pPr>
            <a:r>
              <a:rPr lang="en-US" sz="2400" dirty="0" smtClean="0"/>
              <a:t>Survive On Your Own, </a:t>
            </a:r>
          </a:p>
          <a:p>
            <a:pPr marL="45720" indent="0" algn="ctr">
              <a:buNone/>
            </a:pPr>
            <a:r>
              <a:rPr lang="en-US" sz="2400" dirty="0" smtClean="0"/>
              <a:t>Without Any Assistance, </a:t>
            </a:r>
          </a:p>
          <a:p>
            <a:pPr marL="45720" indent="0" algn="ctr">
              <a:buNone/>
            </a:pPr>
            <a:r>
              <a:rPr lang="en-US" sz="2400" dirty="0" smtClean="0"/>
              <a:t>for up to 10 Days?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preparedness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7083">
            <a:off x="536546" y="4906765"/>
            <a:ext cx="1859249" cy="13451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8578">
            <a:off x="7154997" y="1969983"/>
            <a:ext cx="1528332" cy="11447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5044">
            <a:off x="6529780" y="4915785"/>
            <a:ext cx="2073886" cy="13865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4644043"/>
            <a:ext cx="2361905" cy="19333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70" y="1752601"/>
            <a:ext cx="2244107" cy="198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97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In Your Car</a:t>
            </a:r>
          </a:p>
          <a:p>
            <a:r>
              <a:rPr lang="en-US" dirty="0" smtClean="0"/>
              <a:t>At Work/School</a:t>
            </a:r>
          </a:p>
          <a:p>
            <a:r>
              <a:rPr lang="en-US" dirty="0" smtClean="0"/>
              <a:t>At Home</a:t>
            </a:r>
          </a:p>
          <a:p>
            <a:endParaRPr lang="en-US" dirty="0" smtClean="0"/>
          </a:p>
          <a:p>
            <a:r>
              <a:rPr lang="en-US" dirty="0" smtClean="0"/>
              <a:t>10 Essential Supplies</a:t>
            </a:r>
          </a:p>
          <a:p>
            <a:pPr lvl="1"/>
            <a:r>
              <a:rPr lang="en-US" dirty="0" smtClean="0"/>
              <a:t>Water</a:t>
            </a:r>
          </a:p>
          <a:p>
            <a:pPr lvl="1"/>
            <a:r>
              <a:rPr lang="en-US" dirty="0" smtClean="0"/>
              <a:t>Food</a:t>
            </a:r>
          </a:p>
          <a:p>
            <a:pPr lvl="1"/>
            <a:r>
              <a:rPr lang="en-US" dirty="0" smtClean="0"/>
              <a:t>Can Opener</a:t>
            </a:r>
          </a:p>
          <a:p>
            <a:pPr lvl="1"/>
            <a:r>
              <a:rPr lang="en-US" dirty="0" smtClean="0"/>
              <a:t>Sturdy Shoes</a:t>
            </a:r>
          </a:p>
          <a:p>
            <a:pPr lvl="1"/>
            <a:r>
              <a:rPr lang="en-US" dirty="0" smtClean="0"/>
              <a:t>Flashlight/Batteries</a:t>
            </a:r>
          </a:p>
          <a:p>
            <a:pPr lvl="1"/>
            <a:r>
              <a:rPr lang="en-US" dirty="0" smtClean="0"/>
              <a:t>Copies of Important Documents</a:t>
            </a:r>
          </a:p>
          <a:p>
            <a:pPr lvl="1"/>
            <a:r>
              <a:rPr lang="en-US" dirty="0" smtClean="0"/>
              <a:t>First Aid Kit</a:t>
            </a:r>
          </a:p>
          <a:p>
            <a:pPr lvl="1"/>
            <a:r>
              <a:rPr lang="en-US" dirty="0" smtClean="0"/>
              <a:t>Medications</a:t>
            </a:r>
          </a:p>
          <a:p>
            <a:pPr lvl="1"/>
            <a:r>
              <a:rPr lang="en-US" dirty="0" smtClean="0"/>
              <a:t>NOAA Weather Radio</a:t>
            </a:r>
          </a:p>
          <a:p>
            <a:pPr lvl="1"/>
            <a:r>
              <a:rPr lang="en-US" dirty="0" smtClean="0"/>
              <a:t>Personal Care Items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Have A Kit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390">
            <a:off x="6034232" y="2079009"/>
            <a:ext cx="2142857" cy="21428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6066">
            <a:off x="3755691" y="2052847"/>
            <a:ext cx="1766887" cy="15051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9280">
            <a:off x="4899486" y="4530278"/>
            <a:ext cx="2133600" cy="174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1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752600"/>
            <a:ext cx="3663428" cy="473956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21 Weeks To prepare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84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834129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Children</a:t>
            </a:r>
          </a:p>
          <a:p>
            <a:pPr lvl="1"/>
            <a:r>
              <a:rPr lang="en-US" dirty="0" smtClean="0"/>
              <a:t>Activities</a:t>
            </a:r>
          </a:p>
          <a:p>
            <a:pPr lvl="1"/>
            <a:r>
              <a:rPr lang="en-US" dirty="0" smtClean="0"/>
              <a:t>Toys/Stuffed Animals </a:t>
            </a:r>
          </a:p>
          <a:p>
            <a:pPr lvl="1"/>
            <a:r>
              <a:rPr lang="en-US" dirty="0" smtClean="0"/>
              <a:t>Medical Records</a:t>
            </a:r>
          </a:p>
          <a:p>
            <a:r>
              <a:rPr lang="en-US" dirty="0" smtClean="0"/>
              <a:t>Pets</a:t>
            </a:r>
          </a:p>
          <a:p>
            <a:pPr lvl="1"/>
            <a:r>
              <a:rPr lang="en-US" dirty="0" smtClean="0"/>
              <a:t>Collars/Leashes</a:t>
            </a:r>
          </a:p>
          <a:p>
            <a:pPr lvl="1"/>
            <a:r>
              <a:rPr lang="en-US" dirty="0" smtClean="0"/>
              <a:t>Crates</a:t>
            </a:r>
          </a:p>
          <a:p>
            <a:pPr lvl="1"/>
            <a:r>
              <a:rPr lang="en-US" dirty="0" smtClean="0"/>
              <a:t>Food/Treats/Toys</a:t>
            </a:r>
          </a:p>
          <a:p>
            <a:r>
              <a:rPr lang="en-US" dirty="0" smtClean="0"/>
              <a:t>Disabilities, Access, and Functional Needs</a:t>
            </a:r>
          </a:p>
          <a:p>
            <a:pPr lvl="1"/>
            <a:r>
              <a:rPr lang="en-US" dirty="0" smtClean="0"/>
              <a:t>Medications</a:t>
            </a:r>
          </a:p>
          <a:p>
            <a:pPr lvl="1"/>
            <a:r>
              <a:rPr lang="en-US" dirty="0" smtClean="0"/>
              <a:t>Medical Equipment/Supplies </a:t>
            </a:r>
          </a:p>
          <a:p>
            <a:r>
              <a:rPr lang="en-US" dirty="0" smtClean="0"/>
              <a:t>Elderly</a:t>
            </a:r>
          </a:p>
          <a:p>
            <a:pPr lvl="1"/>
            <a:r>
              <a:rPr lang="en-US" dirty="0" smtClean="0"/>
              <a:t>Medications</a:t>
            </a:r>
          </a:p>
          <a:p>
            <a:pPr lvl="1"/>
            <a:r>
              <a:rPr lang="en-US" dirty="0" smtClean="0"/>
              <a:t>Medical Equipment/Supplies </a:t>
            </a:r>
          </a:p>
          <a:p>
            <a:pPr lvl="1"/>
            <a:r>
              <a:rPr lang="en-US" dirty="0" smtClean="0"/>
              <a:t>Evacuation Time</a:t>
            </a:r>
          </a:p>
          <a:p>
            <a:pPr lvl="1"/>
            <a:r>
              <a:rPr lang="en-US" dirty="0" smtClean="0"/>
              <a:t>Transportation Considerations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Special considerations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0169">
            <a:off x="6442407" y="1928942"/>
            <a:ext cx="2217887" cy="2227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88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Talk With Your Family/Roommates</a:t>
            </a:r>
          </a:p>
          <a:p>
            <a:r>
              <a:rPr lang="en-US" dirty="0" smtClean="0"/>
              <a:t>Have An Out Of State Contact</a:t>
            </a:r>
          </a:p>
          <a:p>
            <a:r>
              <a:rPr lang="en-US" b="1" dirty="0" smtClean="0"/>
              <a:t>Text Messaging </a:t>
            </a:r>
            <a:r>
              <a:rPr lang="en-US" dirty="0" smtClean="0"/>
              <a:t>Instead of Phone Calls</a:t>
            </a:r>
          </a:p>
          <a:p>
            <a:r>
              <a:rPr lang="en-US" dirty="0" smtClean="0"/>
              <a:t>Family Assembly Area</a:t>
            </a:r>
          </a:p>
          <a:p>
            <a:r>
              <a:rPr lang="en-US" dirty="0" smtClean="0"/>
              <a:t>“ICE” Your Cell Phone</a:t>
            </a:r>
          </a:p>
          <a:p>
            <a:r>
              <a:rPr lang="en-US" dirty="0" smtClean="0"/>
              <a:t>What About Fluffy and Fido?</a:t>
            </a:r>
          </a:p>
          <a:p>
            <a:endParaRPr lang="en-US" dirty="0" smtClean="0"/>
          </a:p>
          <a:p>
            <a:r>
              <a:rPr lang="en-US" dirty="0" smtClean="0"/>
              <a:t>Practice Your Plan</a:t>
            </a:r>
          </a:p>
          <a:p>
            <a:pPr lvl="1"/>
            <a:r>
              <a:rPr lang="en-US" dirty="0" smtClean="0"/>
              <a:t>Drop, Cover, Hold On – Earthquakes</a:t>
            </a:r>
          </a:p>
          <a:p>
            <a:pPr lvl="1"/>
            <a:r>
              <a:rPr lang="en-US" dirty="0" smtClean="0"/>
              <a:t>Stop, Drop, Roll – Fire</a:t>
            </a:r>
          </a:p>
          <a:p>
            <a:pPr lvl="1"/>
            <a:r>
              <a:rPr lang="en-US" dirty="0" smtClean="0"/>
              <a:t>Routes Out Of Your House</a:t>
            </a:r>
          </a:p>
          <a:p>
            <a:pPr lvl="1"/>
            <a:r>
              <a:rPr lang="en-US" dirty="0" smtClean="0"/>
              <a:t>Ways to Assembly Area</a:t>
            </a:r>
            <a:endParaRPr lang="en-US" dirty="0"/>
          </a:p>
          <a:p>
            <a:pPr lvl="1"/>
            <a:endParaRPr lang="en-US" dirty="0" smtClean="0"/>
          </a:p>
          <a:p>
            <a:pPr marL="45720" indent="0" algn="ctr">
              <a:buNone/>
            </a:pPr>
            <a:r>
              <a:rPr lang="en-US" dirty="0" smtClean="0">
                <a:hlinkClick r:id="rId3"/>
              </a:rPr>
              <a:t>WINGING IT IS NOT AN EMERGENCY PLAN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Make A Plan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90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To Do Before, During, After a </a:t>
            </a:r>
            <a:r>
              <a:rPr lang="en-US" dirty="0" smtClean="0"/>
              <a:t>Disaster</a:t>
            </a:r>
          </a:p>
          <a:p>
            <a:r>
              <a:rPr lang="en-US" dirty="0" smtClean="0"/>
              <a:t>Emergency Procedures Blue Flip Chart</a:t>
            </a:r>
          </a:p>
          <a:p>
            <a:r>
              <a:rPr lang="en-US" dirty="0" smtClean="0"/>
              <a:t>City/County Emergency Plans</a:t>
            </a:r>
            <a:endParaRPr lang="en-US" dirty="0"/>
          </a:p>
          <a:p>
            <a:r>
              <a:rPr lang="en-US" dirty="0"/>
              <a:t>zotALERT</a:t>
            </a:r>
          </a:p>
          <a:p>
            <a:r>
              <a:rPr lang="en-US" dirty="0"/>
              <a:t>AlertOC</a:t>
            </a:r>
          </a:p>
          <a:p>
            <a:r>
              <a:rPr lang="en-US" dirty="0" smtClean="0"/>
              <a:t>Social Media</a:t>
            </a:r>
          </a:p>
          <a:p>
            <a:pPr lvl="1"/>
            <a:r>
              <a:rPr lang="en-US" dirty="0"/>
              <a:t>EM Blog </a:t>
            </a:r>
            <a:r>
              <a:rPr lang="en-US" dirty="0" smtClean="0"/>
              <a:t>	</a:t>
            </a:r>
            <a:r>
              <a:rPr lang="en-US" u="sng" dirty="0" smtClean="0">
                <a:hlinkClick r:id="rId2"/>
              </a:rPr>
              <a:t>http</a:t>
            </a:r>
            <a:r>
              <a:rPr lang="en-US" u="sng" dirty="0">
                <a:hlinkClick r:id="rId2"/>
              </a:rPr>
              <a:t>://sites.uci.edu/emergencymanagement/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Facebook </a:t>
            </a:r>
            <a:r>
              <a:rPr lang="en-US" dirty="0" smtClean="0"/>
              <a:t>	</a:t>
            </a:r>
            <a:r>
              <a:rPr lang="en-US" u="sng" dirty="0" smtClean="0">
                <a:hlinkClick r:id="rId3"/>
              </a:rPr>
              <a:t>http</a:t>
            </a:r>
            <a:r>
              <a:rPr lang="en-US" u="sng" dirty="0">
                <a:hlinkClick r:id="rId3"/>
              </a:rPr>
              <a:t>://facebook.com/UCIrvinePD</a:t>
            </a:r>
            <a:r>
              <a:rPr lang="en-US" dirty="0"/>
              <a:t>  </a:t>
            </a:r>
          </a:p>
          <a:p>
            <a:pPr lvl="1"/>
            <a:r>
              <a:rPr lang="en-US" dirty="0"/>
              <a:t>Twitter </a:t>
            </a:r>
            <a:r>
              <a:rPr lang="en-US" dirty="0" smtClean="0"/>
              <a:t>	</a:t>
            </a:r>
            <a:r>
              <a:rPr lang="en-US" u="sng" dirty="0" smtClean="0">
                <a:hlinkClick r:id="rId4"/>
              </a:rPr>
              <a:t>http</a:t>
            </a:r>
            <a:r>
              <a:rPr lang="en-US" u="sng" dirty="0">
                <a:hlinkClick r:id="rId4"/>
              </a:rPr>
              <a:t>://twitter.com/UCIrvinePD</a:t>
            </a:r>
            <a:r>
              <a:rPr lang="en-US" dirty="0"/>
              <a:t> </a:t>
            </a:r>
          </a:p>
          <a:p>
            <a:pPr lvl="1"/>
            <a:r>
              <a:rPr lang="en-US" dirty="0" smtClean="0"/>
              <a:t>Nixle	</a:t>
            </a:r>
            <a:r>
              <a:rPr lang="en-US" u="sng" dirty="0" smtClean="0">
                <a:hlinkClick r:id="rId5"/>
              </a:rPr>
              <a:t>http</a:t>
            </a:r>
            <a:r>
              <a:rPr lang="en-US" u="sng" dirty="0">
                <a:hlinkClick r:id="rId5"/>
              </a:rPr>
              <a:t>://</a:t>
            </a:r>
            <a:r>
              <a:rPr lang="en-US" u="sng" dirty="0" smtClean="0">
                <a:hlinkClick r:id="rId5"/>
              </a:rPr>
              <a:t>nixle.com/University-of-California-Irvine-Police-Department</a:t>
            </a:r>
            <a:r>
              <a:rPr lang="en-US" dirty="0" smtClean="0"/>
              <a:t> </a:t>
            </a:r>
            <a:endParaRPr lang="en-US" dirty="0"/>
          </a:p>
          <a:p>
            <a:pPr lvl="1"/>
            <a:endParaRPr lang="en-US" dirty="0"/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 Informed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33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Volunteer with Zone Crew</a:t>
            </a:r>
          </a:p>
          <a:p>
            <a:r>
              <a:rPr lang="en-US" dirty="0" smtClean="0"/>
              <a:t>Campus Search and Rescue (CSAR) Training</a:t>
            </a:r>
          </a:p>
          <a:p>
            <a:r>
              <a:rPr lang="en-US" dirty="0" smtClean="0"/>
              <a:t>Community Emergency Response Team (CERT) Training</a:t>
            </a:r>
          </a:p>
          <a:p>
            <a:r>
              <a:rPr lang="en-US" dirty="0" smtClean="0"/>
              <a:t>First Aid/CPR Training at the ARC</a:t>
            </a:r>
          </a:p>
          <a:p>
            <a:r>
              <a:rPr lang="en-US" dirty="0" smtClean="0"/>
              <a:t>Fire Extinguisher Safety Training at EH&amp;S</a:t>
            </a:r>
          </a:p>
          <a:p>
            <a:r>
              <a:rPr lang="en-US" dirty="0" smtClean="0"/>
              <a:t>Citizen Corps/Medical Reserve Corps (MRC)</a:t>
            </a:r>
          </a:p>
          <a:p>
            <a:r>
              <a:rPr lang="en-US" dirty="0" smtClean="0"/>
              <a:t>American Red Cross Volunteer Opportunities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 involved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044" y="4553022"/>
            <a:ext cx="2012817" cy="19629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621618"/>
            <a:ext cx="2181225" cy="18257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4724853"/>
            <a:ext cx="2819400" cy="161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25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dirty="0"/>
              <a:t>American Red Cross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hlinkClick r:id="rId2"/>
              </a:rPr>
              <a:t>http://www.redcross.org/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Click on </a:t>
            </a:r>
            <a:r>
              <a:rPr lang="en-US" sz="2000" i="1" dirty="0"/>
              <a:t>Disaster Services</a:t>
            </a:r>
            <a:r>
              <a:rPr lang="en-US" sz="2000" dirty="0"/>
              <a:t> or </a:t>
            </a:r>
            <a:r>
              <a:rPr lang="en-US" sz="2000" i="1" dirty="0"/>
              <a:t>Get Prepared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California Office of Emergency Services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hlinkClick r:id="rId3"/>
              </a:rPr>
              <a:t>http://www.oes.ca.gov</a:t>
            </a:r>
            <a:r>
              <a:rPr lang="en-US" sz="2000" dirty="0"/>
              <a:t> </a:t>
            </a:r>
          </a:p>
          <a:p>
            <a:pPr>
              <a:lnSpc>
                <a:spcPct val="90000"/>
              </a:lnSpc>
            </a:pPr>
            <a:r>
              <a:rPr lang="en-US" sz="2400" dirty="0" smtClean="0"/>
              <a:t>Department </a:t>
            </a:r>
            <a:r>
              <a:rPr lang="en-US" sz="2400" dirty="0"/>
              <a:t>of Homeland Security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>
                <a:hlinkClick r:id="rId4"/>
              </a:rPr>
              <a:t>http</a:t>
            </a:r>
            <a:r>
              <a:rPr lang="en-US" sz="2000" dirty="0">
                <a:hlinkClick r:id="rId4"/>
              </a:rPr>
              <a:t>://www.citizencorps.gov/</a:t>
            </a:r>
            <a:r>
              <a:rPr lang="en-US" sz="2000" dirty="0"/>
              <a:t> </a:t>
            </a: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2200" dirty="0" smtClean="0"/>
              <a:t>FEMA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hlinkClick r:id="rId5"/>
              </a:rPr>
              <a:t>http://ready.gov/</a:t>
            </a:r>
            <a:r>
              <a:rPr lang="en-US" dirty="0" smtClean="0"/>
              <a:t>  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sz="2400" dirty="0" smtClean="0"/>
              <a:t>Orange </a:t>
            </a:r>
            <a:r>
              <a:rPr lang="en-US" sz="2400" dirty="0"/>
              <a:t>County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hlinkClick r:id="rId6"/>
              </a:rPr>
              <a:t>http://readyoc.org/</a:t>
            </a:r>
            <a:r>
              <a:rPr lang="en-US" sz="2000" dirty="0"/>
              <a:t> </a:t>
            </a:r>
            <a:endParaRPr lang="en-US" sz="2000" dirty="0" smtClean="0"/>
          </a:p>
          <a:p>
            <a:pPr lvl="1">
              <a:lnSpc>
                <a:spcPct val="90000"/>
              </a:lnSpc>
            </a:pPr>
            <a:r>
              <a:rPr lang="en-US" sz="2000" dirty="0" smtClean="0">
                <a:hlinkClick r:id="rId7"/>
              </a:rPr>
              <a:t>http://alertoc.org/</a:t>
            </a:r>
            <a:r>
              <a:rPr lang="en-US" sz="2000" dirty="0" smtClean="0"/>
              <a:t>  </a:t>
            </a:r>
            <a:endParaRPr lang="en-US" sz="2000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4257944"/>
            <a:ext cx="2171700" cy="209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20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endParaRPr lang="en-US" sz="2400" dirty="0"/>
          </a:p>
          <a:p>
            <a:pPr marL="45720" indent="0" algn="ctr">
              <a:buNone/>
            </a:pPr>
            <a:endParaRPr lang="en-US" sz="2400" dirty="0" smtClean="0"/>
          </a:p>
          <a:p>
            <a:pPr marL="45720" indent="0" algn="ctr">
              <a:buNone/>
            </a:pPr>
            <a:r>
              <a:rPr lang="en-US" sz="2400" dirty="0" smtClean="0"/>
              <a:t>Anne Widney, MPH</a:t>
            </a:r>
          </a:p>
          <a:p>
            <a:pPr marL="45720" indent="0" algn="ctr">
              <a:buNone/>
            </a:pPr>
            <a:r>
              <a:rPr lang="en-US" sz="2400" dirty="0" smtClean="0"/>
              <a:t>Emergency Services Manager</a:t>
            </a:r>
          </a:p>
          <a:p>
            <a:pPr marL="45720" indent="0" algn="ctr">
              <a:buNone/>
            </a:pPr>
            <a:r>
              <a:rPr lang="en-US" sz="2400" dirty="0" smtClean="0"/>
              <a:t>UC Irvine Police Department</a:t>
            </a:r>
          </a:p>
          <a:p>
            <a:pPr marL="45720" indent="0" algn="ctr">
              <a:buNone/>
            </a:pPr>
            <a:r>
              <a:rPr lang="en-US" sz="2400" dirty="0" smtClean="0"/>
              <a:t>949-824-7147 office</a:t>
            </a:r>
          </a:p>
          <a:p>
            <a:pPr marL="45720" indent="0" algn="ctr">
              <a:buNone/>
            </a:pPr>
            <a:r>
              <a:rPr lang="en-US" sz="2400" dirty="0" smtClean="0"/>
              <a:t>949-236-9682 cell</a:t>
            </a:r>
          </a:p>
          <a:p>
            <a:pPr marL="45720" indent="0" algn="ctr">
              <a:buNone/>
            </a:pPr>
            <a:r>
              <a:rPr lang="en-US" sz="2400" dirty="0" smtClean="0">
                <a:hlinkClick r:id="rId2"/>
              </a:rPr>
              <a:t>awidney@uci.edu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37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478</TotalTime>
  <Words>1077</Words>
  <Application>Microsoft Office PowerPoint</Application>
  <PresentationFormat>On-screen Show (4:3)</PresentationFormat>
  <Paragraphs>273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Calibri</vt:lpstr>
      <vt:lpstr>Franklin Gothic Medium</vt:lpstr>
      <vt:lpstr>Lucida Sans</vt:lpstr>
      <vt:lpstr>Wingdings</vt:lpstr>
      <vt:lpstr>Wingdings 2</vt:lpstr>
      <vt:lpstr>Grid</vt:lpstr>
      <vt:lpstr> Disaster preparedness at work and at home</vt:lpstr>
      <vt:lpstr>Agenda</vt:lpstr>
      <vt:lpstr>Emergency Services Unit</vt:lpstr>
      <vt:lpstr>What keeps us up at night….</vt:lpstr>
      <vt:lpstr>Planning efforts</vt:lpstr>
      <vt:lpstr>All-Hazards  emergency management</vt:lpstr>
      <vt:lpstr>Campus exercises</vt:lpstr>
      <vt:lpstr>Roles &amp; responsibilities</vt:lpstr>
      <vt:lpstr>Zone Crew &amp; Assembly Areas</vt:lpstr>
      <vt:lpstr>Emergency procedures</vt:lpstr>
      <vt:lpstr>Emergency notification</vt:lpstr>
      <vt:lpstr>Zone crew</vt:lpstr>
      <vt:lpstr>evacuation</vt:lpstr>
      <vt:lpstr>evacuation</vt:lpstr>
      <vt:lpstr>EARTHQUAKE</vt:lpstr>
      <vt:lpstr>SECURE-IN-PLACE – POLICE ACTIVITY</vt:lpstr>
      <vt:lpstr>Secure-in-place – police activity</vt:lpstr>
      <vt:lpstr>SHELTER-IN-PLACE - HAZMAT</vt:lpstr>
      <vt:lpstr>Personal preparedness</vt:lpstr>
      <vt:lpstr>Have A Kit</vt:lpstr>
      <vt:lpstr>21 Weeks To prepare</vt:lpstr>
      <vt:lpstr>Special considerations</vt:lpstr>
      <vt:lpstr>Make A Plan</vt:lpstr>
      <vt:lpstr>Be Informed</vt:lpstr>
      <vt:lpstr>Get involved </vt:lpstr>
      <vt:lpstr>resources</vt:lpstr>
      <vt:lpstr>Questions?</vt:lpstr>
    </vt:vector>
  </TitlesOfParts>
  <Company>Office of Information Technology UC Irvine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Disaster preparedness at work and at home</dc:title>
  <dc:creator>Anne Widney</dc:creator>
  <cp:lastModifiedBy>Gina Katherine Anzivino</cp:lastModifiedBy>
  <cp:revision>29</cp:revision>
  <dcterms:created xsi:type="dcterms:W3CDTF">2013-10-21T17:59:22Z</dcterms:created>
  <dcterms:modified xsi:type="dcterms:W3CDTF">2015-08-03T15:13:57Z</dcterms:modified>
</cp:coreProperties>
</file>